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style7.xml" ContentType="application/vnd.ms-office.chartstyle+xml"/>
  <Default Extension="xlsx" ContentType="application/vnd.openxmlformats-officedocument.spreadsheetml.sheet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336" r:id="rId3"/>
    <p:sldId id="290" r:id="rId4"/>
    <p:sldId id="342" r:id="rId5"/>
    <p:sldId id="350" r:id="rId6"/>
    <p:sldId id="349" r:id="rId7"/>
    <p:sldId id="326" r:id="rId8"/>
    <p:sldId id="287" r:id="rId9"/>
    <p:sldId id="271" r:id="rId10"/>
    <p:sldId id="277" r:id="rId11"/>
    <p:sldId id="348" r:id="rId12"/>
    <p:sldId id="335" r:id="rId13"/>
    <p:sldId id="334" r:id="rId14"/>
    <p:sldId id="294" r:id="rId15"/>
    <p:sldId id="309" r:id="rId16"/>
    <p:sldId id="347" r:id="rId17"/>
    <p:sldId id="321" r:id="rId18"/>
    <p:sldId id="267" r:id="rId1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5597"/>
    <a:srgbClr val="90C226"/>
    <a:srgbClr val="AA9D3E"/>
    <a:srgbClr val="E3EB7D"/>
    <a:srgbClr val="729D5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Estimation of </a:t>
            </a:r>
            <a:r>
              <a:rPr lang="en-US" dirty="0" smtClean="0"/>
              <a:t>costs</a:t>
            </a:r>
            <a:endParaRPr lang="en-US" dirty="0"/>
          </a:p>
        </c:rich>
      </c:tx>
      <c:layout>
        <c:manualLayout>
          <c:xMode val="edge"/>
          <c:yMode val="edge"/>
          <c:x val="0.28295610198764704"/>
          <c:y val="1.3912446527456998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27175446504476E-2"/>
          <c:y val="0.18867285849654289"/>
          <c:w val="0.64419158399099163"/>
          <c:h val="0.811327127056902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Estimation of overall costs</c:v>
                </c:pt>
              </c:strCache>
            </c:strRef>
          </c:tx>
          <c:explosion val="41"/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explosion val="24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Head Quarter</c:v>
                </c:pt>
                <c:pt idx="1">
                  <c:v>Global country management</c:v>
                </c:pt>
                <c:pt idx="2">
                  <c:v>Country management</c:v>
                </c:pt>
                <c:pt idx="3">
                  <c:v>Interest &amp; cost on sponsorship loan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120000</c:v>
                </c:pt>
                <c:pt idx="1">
                  <c:v>60000</c:v>
                </c:pt>
                <c:pt idx="2">
                  <c:v>759000</c:v>
                </c:pt>
                <c:pt idx="3">
                  <c:v>60000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Country Management </a:t>
            </a:r>
            <a:r>
              <a:rPr lang="en-US" dirty="0" smtClean="0"/>
              <a:t>Costs, USD</a:t>
            </a:r>
            <a:endParaRPr lang="en-US" dirty="0"/>
          </a:p>
        </c:rich>
      </c:tx>
      <c:layout>
        <c:manualLayout>
          <c:xMode val="edge"/>
          <c:yMode val="edge"/>
          <c:x val="0.32970699144434362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6534926136225263"/>
          <c:y val="7.284546111336658E-2"/>
          <c:w val="0.50153490249487664"/>
          <c:h val="0.8431084056002169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First year Office rent</c:v>
                </c:pt>
                <c:pt idx="1">
                  <c:v>Furniture, IT, Equipment, Cars</c:v>
                </c:pt>
                <c:pt idx="2">
                  <c:v>Main staff (Gen.Mgr, HR, Adm&amp;Fin, Mkt&amp;Sales, PDD Mgr)</c:v>
                </c:pt>
                <c:pt idx="3">
                  <c:v>10 Project Design Document Staff, 8 months average</c:v>
                </c:pt>
                <c:pt idx="4">
                  <c:v>DOE fees for PDD submission control</c:v>
                </c:pt>
                <c:pt idx="5">
                  <c:v>External cost (local advisors, authorities, allowances)</c:v>
                </c:pt>
                <c:pt idx="6">
                  <c:v>Field research cost</c:v>
                </c:pt>
                <c:pt idx="7">
                  <c:v>Communication, report, and traveling cost</c:v>
                </c:pt>
                <c:pt idx="8">
                  <c:v>Unexpected cost</c:v>
                </c:pt>
                <c:pt idx="9">
                  <c:v>Reserve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36000</c:v>
                </c:pt>
                <c:pt idx="1">
                  <c:v>30000</c:v>
                </c:pt>
                <c:pt idx="2">
                  <c:v>150000</c:v>
                </c:pt>
                <c:pt idx="3">
                  <c:v>300000</c:v>
                </c:pt>
                <c:pt idx="4">
                  <c:v>36000</c:v>
                </c:pt>
                <c:pt idx="5">
                  <c:v>24000</c:v>
                </c:pt>
                <c:pt idx="6">
                  <c:v>30000</c:v>
                </c:pt>
                <c:pt idx="7">
                  <c:v>48000</c:v>
                </c:pt>
                <c:pt idx="8">
                  <c:v>30000</c:v>
                </c:pt>
                <c:pt idx="9">
                  <c:v>75000</c:v>
                </c:pt>
              </c:numCache>
            </c:numRef>
          </c:val>
        </c:ser>
        <c:dLbls>
          <c:showVal val="1"/>
        </c:dLbls>
        <c:gapWidth val="65"/>
        <c:axId val="199100672"/>
        <c:axId val="199118848"/>
      </c:barChart>
      <c:catAx>
        <c:axId val="1991006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9118848"/>
        <c:crosses val="autoZero"/>
        <c:auto val="1"/>
        <c:lblAlgn val="ctr"/>
        <c:lblOffset val="100"/>
      </c:catAx>
      <c:valAx>
        <c:axId val="199118848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910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/>
</c:chartSpac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0126-D263-44C9-9556-ED67CCF5AF97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4C8C-11E3-457B-AA8B-18FFBD6432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96A-7234-400E-B9F2-C8F675180ACE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03D9-62AA-4DA9-8C70-245D25F7DBE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6217E-8FE8-41B2-AD47-7EA22751130D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4403-12EA-498B-9A67-5E47FD6F97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A7FA-A015-45B6-A812-F02C98E09769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73D6-439A-4BD2-B3BB-57999020586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ED2B-F82E-4ABB-BEA0-32C2719F97CF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1FD7-6058-4EF6-BF42-BA201D4E28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1B47-DA0C-48EE-99A7-B6F087DC3158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5110-743D-4845-A882-783620AF79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F048-2AF0-46A6-A606-2730CA9AA07C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3F70-E0E1-415C-B312-C11ADF83AF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3800-AB79-487D-8F3D-80CDFE564477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2A3A-FF33-4A15-B156-E195BF3821A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6D53-05F0-43E7-85C8-0C34582F088A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193E-D8CE-46AC-B702-E87F5DCE1C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8818-F8B1-44E5-8B7F-65B224806933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2CB1-2A76-4C17-ABBE-FCCF4781DC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0B76-E0E2-43AD-A94B-C49768B714D8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83F4-B6D1-4E7B-A882-968025850F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C8BB-F3AA-4515-B156-69562BF0CE94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9685-9900-43BF-AA1B-2B5A97616D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4228-5A68-4938-B7C2-97E7E30041A1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0E7A-BACA-47DC-B679-CBB64B155E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69D0-4DB4-4181-B954-9A5A1FE12484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5AC69-DD9B-4A4C-8364-8AC9EF0441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DEF6-DAD1-4EDA-A686-081687C742B3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E8DA-9BEA-4171-9781-3CEC220282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8132-D8C7-45E1-A3F4-127BAC6FFAF8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1893-21D5-4343-AB83-6FE0AD15BC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3CC8BA-B4C5-409E-88B3-810EDAEEB4C0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42AE61-465A-49D0-9873-03B7611CDE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5" r:id="rId11"/>
    <p:sldLayoutId id="2147483680" r:id="rId12"/>
    <p:sldLayoutId id="2147483686" r:id="rId13"/>
    <p:sldLayoutId id="2147483681" r:id="rId14"/>
    <p:sldLayoutId id="2147483682" r:id="rId15"/>
    <p:sldLayoutId id="2147483683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hyperlink" Target="http://worldsustainabilityfund.nl/" TargetMode="External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hyperlink" Target="mailto:emile@worldsustainabilityfund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40.png"/><Relationship Id="rId5" Type="http://schemas.openxmlformats.org/officeDocument/2006/relationships/image" Target="../media/image11.png"/><Relationship Id="rId10" Type="http://schemas.openxmlformats.org/officeDocument/2006/relationships/image" Target="../media/image39.jpeg"/><Relationship Id="rId4" Type="http://schemas.openxmlformats.org/officeDocument/2006/relationships/image" Target="../media/image2.png"/><Relationship Id="rId9" Type="http://schemas.openxmlformats.org/officeDocument/2006/relationships/image" Target="../media/image38.png"/><Relationship Id="rId14" Type="http://schemas.openxmlformats.org/officeDocument/2006/relationships/hyperlink" Target="http://www.greenprof.org/wp-content/uploads/2013/12/Sustainability_Driven_Innovation_102513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home/WSF-HRM/STAFF%20FILES/ZAIDA%20ABDOEL?preview=C.V._Zaida+Abdoel.doc" TargetMode="External"/><Relationship Id="rId13" Type="http://schemas.openxmlformats.org/officeDocument/2006/relationships/hyperlink" Target="https://www.linkedin.com/in/dannygiesbers" TargetMode="External"/><Relationship Id="rId3" Type="http://schemas.openxmlformats.org/officeDocument/2006/relationships/hyperlink" Target="https://www.linkedin.com/in/g%C3%BCniz-%C3%A7ulcu-van-cres-08b97827" TargetMode="External"/><Relationship Id="rId7" Type="http://schemas.openxmlformats.org/officeDocument/2006/relationships/hyperlink" Target="https://www.linkedin.com/in/lin-luo-b7293310" TargetMode="External"/><Relationship Id="rId12" Type="http://schemas.openxmlformats.org/officeDocument/2006/relationships/hyperlink" Target="https://www.linkedin.com/in/mariekeobdam" TargetMode="External"/><Relationship Id="rId2" Type="http://schemas.openxmlformats.org/officeDocument/2006/relationships/hyperlink" Target="https://www.linkedin.com/in/emile-glans-van-essen-4913b01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hyperlink" Target="https://www.linkedin.com/in/nicola-van-den-bremer-hornsby-07a2656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www.dropbox.com/home/WSF-HRM/STAFF%20FILES/Ahmad%20Ahsan?preview=Ahsan_Ahmad-CV.doc" TargetMode="External"/><Relationship Id="rId4" Type="http://schemas.openxmlformats.org/officeDocument/2006/relationships/hyperlink" Target="https://www.linkedin.com/in/lisinka-ulatowska-91883a24" TargetMode="External"/><Relationship Id="rId9" Type="http://schemas.openxmlformats.org/officeDocument/2006/relationships/hyperlink" Target="https://www.linkedin.com/in/harold-n-dhalganjansing-b99b4742" TargetMode="Externa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unfccc.int/submissions/indc/Submission%20Pages/submissions.aspx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cdm.unfccc.int/methodologie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sustainabledevelopment.un.org/" TargetMode="External"/><Relationship Id="rId4" Type="http://schemas.openxmlformats.org/officeDocument/2006/relationships/hyperlink" Target="https://www.cdp.net/en-US/Programmes/Pages/Sig-Investor-List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6259159"/>
            <a:ext cx="2994205" cy="59884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6" name="AutoShape 2" descr="http://worldsustainabilityfund.nl/im/welcome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orldsustainabilityfund.nl/im/welcome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387" y="1325534"/>
            <a:ext cx="11619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76" y="305139"/>
            <a:ext cx="98383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World Sustainability Fund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1990" y="5210731"/>
            <a:ext cx="87560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Creating The World We Need, Together</a:t>
            </a:r>
            <a:r>
              <a:rPr lang="en-US" sz="2200" i="1" dirty="0">
                <a:latin typeface="+mn-lt"/>
              </a:rPr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40" y="4956787"/>
            <a:ext cx="666750" cy="8477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9775" y="1325534"/>
            <a:ext cx="6710890" cy="3774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Country Manager, Sample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111" y="1453902"/>
            <a:ext cx="3033524" cy="3936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8923" y="2116600"/>
            <a:ext cx="5875576" cy="206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ep 6"/>
          <p:cNvGrpSpPr/>
          <p:nvPr/>
        </p:nvGrpSpPr>
        <p:grpSpPr>
          <a:xfrm>
            <a:off x="5147407" y="4365522"/>
            <a:ext cx="6493980" cy="1798845"/>
            <a:chOff x="0" y="0"/>
            <a:chExt cx="7631920" cy="23669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993832" cy="236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ep 8"/>
            <p:cNvGrpSpPr>
              <a:grpSpLocks noChangeAspect="1"/>
            </p:cNvGrpSpPr>
            <p:nvPr/>
          </p:nvGrpSpPr>
          <p:grpSpPr>
            <a:xfrm>
              <a:off x="3851920" y="45006"/>
              <a:ext cx="3780000" cy="2260810"/>
              <a:chOff x="467544" y="620688"/>
              <a:chExt cx="5899348" cy="3528392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7544" y="620688"/>
                <a:ext cx="1881188" cy="26574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2211" y="3501008"/>
                <a:ext cx="1533525" cy="4000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83768" y="620688"/>
                <a:ext cx="1871663" cy="26527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99992" y="620688"/>
                <a:ext cx="1866900" cy="26479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44008" y="3482330"/>
                <a:ext cx="1462088" cy="6667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27784" y="3501008"/>
                <a:ext cx="1576388" cy="4905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96149" y="253792"/>
            <a:ext cx="3403522" cy="373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7111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819" y="173182"/>
            <a:ext cx="6886990" cy="647700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&amp; structured finance 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1735123" y="5554018"/>
            <a:ext cx="9940041" cy="110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Technology Experts</a:t>
            </a:r>
            <a:endParaRPr lang="en-US" b="1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PDD</a:t>
            </a:r>
            <a:r>
              <a:rPr lang="en-US" dirty="0" smtClean="0"/>
              <a:t> – Project Design Document Experts, </a:t>
            </a:r>
            <a:r>
              <a:rPr lang="en-US" dirty="0" smtClean="0">
                <a:solidFill>
                  <a:srgbClr val="7030A0"/>
                </a:solidFill>
              </a:rPr>
              <a:t>&gt;20 Experts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CDM</a:t>
            </a:r>
            <a:r>
              <a:rPr lang="en-US" dirty="0" smtClean="0"/>
              <a:t> – Clean Development Methodologies, Sector 1-15, </a:t>
            </a:r>
            <a:r>
              <a:rPr lang="en-US" dirty="0" smtClean="0">
                <a:solidFill>
                  <a:srgbClr val="7030A0"/>
                </a:solidFill>
              </a:rPr>
              <a:t>&gt;45 Experts 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SDG</a:t>
            </a:r>
            <a:r>
              <a:rPr lang="en-US" dirty="0" smtClean="0"/>
              <a:t> – Sustainable Development Goals 1-17, </a:t>
            </a:r>
            <a:r>
              <a:rPr lang="en-US" dirty="0" smtClean="0">
                <a:solidFill>
                  <a:srgbClr val="7030A0"/>
                </a:solidFill>
              </a:rPr>
              <a:t>&gt;51 Experts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 rot="16200000">
            <a:off x="-1865666" y="3149274"/>
            <a:ext cx="5883965" cy="10961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Organisation Experts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MGT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2F5597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2F5597"/>
                </a:solidFill>
              </a:rPr>
              <a:t>Country Management Experts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MKT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2F5597"/>
                </a:solidFill>
              </a:rPr>
              <a:t>– Local Marketing Experts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FIN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2F5597"/>
                </a:solidFill>
              </a:rPr>
              <a:t>– Financial Planning Experts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32417" y="765018"/>
            <a:ext cx="9929495" cy="110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Core Management</a:t>
            </a:r>
            <a:endParaRPr lang="en-US" b="1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Board</a:t>
            </a:r>
            <a:r>
              <a:rPr lang="en-US" dirty="0" smtClean="0"/>
              <a:t> – Council and Policy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Head Quarter</a:t>
            </a:r>
            <a:r>
              <a:rPr lang="en-US" dirty="0" smtClean="0"/>
              <a:t> – HR, MKT, Finance Departments +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Global Country Management</a:t>
            </a:r>
            <a:r>
              <a:rPr lang="en-US" dirty="0" smtClean="0"/>
              <a:t> – Planning, Monitoring, Support, Report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1842052" y="2120349"/>
            <a:ext cx="2014331" cy="15637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 Countries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40M$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Brochures ready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3955775" y="2140225"/>
            <a:ext cx="2014331" cy="15571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26 Countries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30M$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Brochures ready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069499" y="2133599"/>
            <a:ext cx="3366049" cy="15770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2017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every month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10 Countries Brochures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10M$/month</a:t>
            </a:r>
          </a:p>
        </p:txBody>
      </p:sp>
      <p:sp>
        <p:nvSpPr>
          <p:cNvPr id="14" name="Afgeronde rechthoek 13"/>
          <p:cNvSpPr/>
          <p:nvPr/>
        </p:nvSpPr>
        <p:spPr>
          <a:xfrm>
            <a:off x="1822174" y="3743740"/>
            <a:ext cx="2014331" cy="1563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 Country Mgt Teams: To be Selected, trained; start, support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949151" y="3776872"/>
            <a:ext cx="2014331" cy="1563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26 Country Mgt Teams: To Select, train; start, support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6062875" y="3796750"/>
            <a:ext cx="3385926" cy="15770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2017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Country Mgt Teams: To Select, train; start, support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9534899" y="2126975"/>
            <a:ext cx="2113727" cy="15770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2018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4 months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10 Countries Brochures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10M$/month</a:t>
            </a:r>
          </a:p>
        </p:txBody>
      </p:sp>
      <p:sp>
        <p:nvSpPr>
          <p:cNvPr id="20" name="Afgeronde rechthoek 19"/>
          <p:cNvSpPr/>
          <p:nvPr/>
        </p:nvSpPr>
        <p:spPr>
          <a:xfrm>
            <a:off x="9541527" y="3790126"/>
            <a:ext cx="2110166" cy="15770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2018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Country Mgt Teams: To Select, train; start, support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43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5667145" y="2289072"/>
            <a:ext cx="2761227" cy="120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Creating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World We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US" baseline="0" dirty="0" smtClean="0">
                <a:solidFill>
                  <a:srgbClr val="404040"/>
                </a:solidFill>
                <a:latin typeface="+mn-lt"/>
                <a:cs typeface="+mn-cs"/>
              </a:rPr>
              <a:t>Together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643" y="788514"/>
            <a:ext cx="10031896" cy="538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212040"/>
            <a:ext cx="8596312" cy="1320800"/>
          </a:xfrm>
        </p:spPr>
        <p:txBody>
          <a:bodyPr/>
          <a:lstStyle/>
          <a:p>
            <a:r>
              <a:rPr lang="en-US" dirty="0" smtClean="0"/>
              <a:t>Overview initial project design on paper for UN CER and start of 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666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en-US" dirty="0" smtClean="0"/>
              <a:t>PDD Income &amp; </a:t>
            </a:r>
            <a:r>
              <a:rPr lang="en-US" dirty="0" smtClean="0"/>
              <a:t>Spending </a:t>
            </a:r>
            <a:r>
              <a:rPr lang="en-US" dirty="0" smtClean="0"/>
              <a:t>Plan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626" y="1297470"/>
            <a:ext cx="11521795" cy="494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2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96" y="193375"/>
            <a:ext cx="11207260" cy="16209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CDPM COUNTRY 1ste Year, 1 MIL USD PLAN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9491620"/>
              </p:ext>
            </p:extLst>
          </p:nvPr>
        </p:nvGraphicFramePr>
        <p:xfrm>
          <a:off x="362858" y="798287"/>
          <a:ext cx="9357918" cy="547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666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079994" y="4421274"/>
            <a:ext cx="256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Local cost 76%</a:t>
            </a:r>
            <a:endParaRPr lang="en-US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3699467" y="1378300"/>
            <a:ext cx="2301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0C226"/>
                </a:solidFill>
              </a:rPr>
              <a:t>HQ 12%</a:t>
            </a:r>
            <a:endParaRPr lang="en-US" sz="2400" dirty="0">
              <a:solidFill>
                <a:srgbClr val="90C226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17751" y="1962780"/>
            <a:ext cx="188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Finance 6%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521569" y="2074987"/>
            <a:ext cx="337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Global CDPM 6%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271831" y="3578887"/>
            <a:ext cx="2562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9D3E"/>
                </a:solidFill>
              </a:rPr>
              <a:t>% from 1M$, Developing 10 Projects, 100M$</a:t>
            </a:r>
            <a:endParaRPr lang="en-US" sz="2400" dirty="0">
              <a:solidFill>
                <a:srgbClr val="AA9D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3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3965853"/>
              </p:ext>
            </p:extLst>
          </p:nvPr>
        </p:nvGraphicFramePr>
        <p:xfrm>
          <a:off x="333829" y="218941"/>
          <a:ext cx="10363199" cy="587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666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31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risk - Initial investment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25472" y="1630652"/>
            <a:ext cx="4164300" cy="644957"/>
          </a:xfrm>
        </p:spPr>
        <p:txBody>
          <a:bodyPr/>
          <a:lstStyle/>
          <a:p>
            <a:r>
              <a:rPr lang="en-US" dirty="0" smtClean="0"/>
              <a:t>Coverage by project </a:t>
            </a:r>
            <a:r>
              <a:rPr lang="en-US" dirty="0" smtClean="0">
                <a:solidFill>
                  <a:schemeClr val="bg1"/>
                </a:solidFill>
              </a:rPr>
              <a:t>investment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9345" y="2300289"/>
            <a:ext cx="3952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76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956" y="1321374"/>
            <a:ext cx="58102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10" y="267286"/>
            <a:ext cx="11686232" cy="1663114"/>
          </a:xfrm>
        </p:spPr>
        <p:txBody>
          <a:bodyPr/>
          <a:lstStyle/>
          <a:p>
            <a:r>
              <a:rPr lang="en-US" dirty="0" smtClean="0"/>
              <a:t>Sign the Sponsor-Investor Agreement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262130"/>
            <a:ext cx="9408672" cy="4955790"/>
          </a:xfrm>
        </p:spPr>
        <p:txBody>
          <a:bodyPr/>
          <a:lstStyle/>
          <a:p>
            <a:r>
              <a:rPr lang="en-US" sz="2000" dirty="0" smtClean="0"/>
              <a:t>Contribute </a:t>
            </a:r>
            <a:r>
              <a:rPr lang="en-US" sz="2000" dirty="0"/>
              <a:t>to the biggest </a:t>
            </a:r>
            <a:r>
              <a:rPr lang="en-US" sz="2000" dirty="0" smtClean="0"/>
              <a:t>challenges </a:t>
            </a:r>
            <a:r>
              <a:rPr lang="en-US" sz="2000" dirty="0"/>
              <a:t>of the era: saving </a:t>
            </a:r>
            <a:r>
              <a:rPr lang="en-US" sz="2000" dirty="0" smtClean="0"/>
              <a:t>humanity &amp; climate</a:t>
            </a:r>
            <a:endParaRPr lang="en-US" sz="2000" dirty="0"/>
          </a:p>
          <a:p>
            <a:r>
              <a:rPr lang="en-US" sz="2000" dirty="0" smtClean="0"/>
              <a:t>Recognition of sponsor/investor within WSF both online and offline</a:t>
            </a:r>
          </a:p>
          <a:p>
            <a:r>
              <a:rPr lang="en-US" sz="2000" dirty="0" smtClean="0"/>
              <a:t>Inclusion </a:t>
            </a:r>
            <a:r>
              <a:rPr lang="en-US" sz="2000" dirty="0"/>
              <a:t>in all advertising and event promotional pieces</a:t>
            </a:r>
            <a:endParaRPr lang="en-US" sz="2000" dirty="0" smtClean="0"/>
          </a:p>
          <a:p>
            <a:r>
              <a:rPr lang="en-US" sz="2000" dirty="0" smtClean="0"/>
              <a:t>Opportunity to use the WSF logo                  company social involvment </a:t>
            </a:r>
          </a:p>
          <a:p>
            <a:r>
              <a:rPr lang="en-US" sz="2000" dirty="0" smtClean="0"/>
              <a:t>Participation of shareholders to </a:t>
            </a:r>
            <a:r>
              <a:rPr lang="en-US" sz="2000" dirty="0"/>
              <a:t>WSF events </a:t>
            </a:r>
            <a:endParaRPr lang="en-US" sz="2000" dirty="0" smtClean="0"/>
          </a:p>
          <a:p>
            <a:r>
              <a:rPr lang="en-US" sz="2000" dirty="0" smtClean="0"/>
              <a:t>Advice &amp; support </a:t>
            </a:r>
            <a:r>
              <a:rPr lang="en-US" sz="2000" dirty="0"/>
              <a:t>in promoting sustainability in their own company </a:t>
            </a:r>
            <a:endParaRPr lang="en-US" sz="2000" dirty="0" smtClean="0"/>
          </a:p>
          <a:p>
            <a:r>
              <a:rPr lang="en-US" sz="2000" dirty="0"/>
              <a:t>F</a:t>
            </a:r>
            <a:r>
              <a:rPr lang="en-US" sz="2000" dirty="0" smtClean="0"/>
              <a:t>irst </a:t>
            </a:r>
            <a:r>
              <a:rPr lang="en-US" sz="2000" dirty="0"/>
              <a:t>right of investments in </a:t>
            </a:r>
            <a:r>
              <a:rPr lang="en-US" sz="2000" dirty="0" smtClean="0"/>
              <a:t>the local projects </a:t>
            </a:r>
          </a:p>
          <a:p>
            <a:r>
              <a:rPr lang="en-US" sz="2000" dirty="0" smtClean="0"/>
              <a:t>WSF allocates a responsible </a:t>
            </a:r>
            <a:r>
              <a:rPr lang="en-US" sz="2000" dirty="0"/>
              <a:t>person for </a:t>
            </a:r>
            <a:r>
              <a:rPr lang="en-US" sz="2000" dirty="0" smtClean="0"/>
              <a:t>the investor </a:t>
            </a:r>
            <a:r>
              <a:rPr lang="en-US" sz="2000" dirty="0"/>
              <a:t>to support them with information </a:t>
            </a:r>
            <a:r>
              <a:rPr lang="en-US" sz="2000" dirty="0" smtClean="0"/>
              <a:t>&amp; needs updates</a:t>
            </a:r>
          </a:p>
          <a:p>
            <a:r>
              <a:rPr lang="en-US" sz="2000" dirty="0" smtClean="0"/>
              <a:t>Paying annual interest  			guarantee </a:t>
            </a:r>
            <a:r>
              <a:rPr lang="en-US" sz="2000" dirty="0"/>
              <a:t>of money </a:t>
            </a:r>
            <a:r>
              <a:rPr lang="en-US" sz="2000" dirty="0" smtClean="0"/>
              <a:t>investment &amp; interest </a:t>
            </a:r>
            <a:r>
              <a:rPr lang="en-US" sz="2000" dirty="0"/>
              <a:t>back </a:t>
            </a:r>
            <a:r>
              <a:rPr lang="en-US" sz="2000"/>
              <a:t>within </a:t>
            </a:r>
            <a:r>
              <a:rPr lang="en-US" sz="2000" smtClean="0"/>
              <a:t>2 </a:t>
            </a:r>
            <a:r>
              <a:rPr lang="en-US" sz="2000" dirty="0" smtClean="0"/>
              <a:t>year</a:t>
            </a:r>
            <a:endParaRPr lang="en-US" sz="20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>
            <a:off x="4892995" y="2578163"/>
            <a:ext cx="978408" cy="3470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76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8" name="Notched Right Arrow 7"/>
          <p:cNvSpPr/>
          <p:nvPr/>
        </p:nvSpPr>
        <p:spPr>
          <a:xfrm>
            <a:off x="3845241" y="5089304"/>
            <a:ext cx="661182" cy="3158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6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81055" y="557049"/>
            <a:ext cx="5642564" cy="525147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90C226"/>
                </a:solidFill>
                <a:latin typeface="Arial" pitchFamily="34" charset="0"/>
                <a:cs typeface="Arial" pitchFamily="34" charset="0"/>
              </a:rPr>
              <a:t>Contact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	WSF, Laan van NOI 252, 2593 CD, Den Haag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	Emile van Essen, 0658 958 108</a:t>
            </a:r>
            <a:endParaRPr lang="en-US" dirty="0" smtClean="0">
              <a:hlinkClick r:id="rId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	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		</a:t>
            </a:r>
            <a:r>
              <a:rPr lang="en-US" dirty="0" smtClean="0"/>
              <a:t>emile@worldsustainabilityfund.nl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	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		</a:t>
            </a:r>
            <a:r>
              <a:rPr lang="en-US" dirty="0" smtClean="0">
                <a:solidFill>
                  <a:schemeClr val="tx1"/>
                </a:solidFill>
              </a:rPr>
              <a:t>Sbfemile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dirty="0" smtClean="0"/>
              <a:t>	 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://worldsustainabilityfund.nl/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88" y="332884"/>
            <a:ext cx="753583" cy="11297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4524" y="5973024"/>
            <a:ext cx="2441953" cy="5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276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3883" y="3436983"/>
            <a:ext cx="500305" cy="380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417" y="2746626"/>
            <a:ext cx="547771" cy="408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839" y="4166149"/>
            <a:ext cx="453289" cy="459608"/>
          </a:xfrm>
          <a:prstGeom prst="rect">
            <a:avLst/>
          </a:prstGeom>
        </p:spPr>
      </p:pic>
      <p:pic>
        <p:nvPicPr>
          <p:cNvPr id="13" name="Picture 4" descr="http://www.techiesprout.com/wp-content/uploads/2016/05/map-pin-locati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584" y="1872025"/>
            <a:ext cx="901438" cy="5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11" y="5808180"/>
            <a:ext cx="1837771" cy="872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3884" y="4902899"/>
            <a:ext cx="677138" cy="50785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0529" y="1508900"/>
            <a:ext cx="6228276" cy="413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hoek 14"/>
          <p:cNvSpPr/>
          <p:nvPr/>
        </p:nvSpPr>
        <p:spPr>
          <a:xfrm>
            <a:off x="1359943" y="564196"/>
            <a:ext cx="5257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90C226"/>
                </a:solidFill>
              </a:rPr>
              <a:t>We have a leading vision …</a:t>
            </a:r>
            <a:endParaRPr lang="en-US" sz="3200" dirty="0">
              <a:solidFill>
                <a:srgbClr val="90C226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20110" y="54864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2F5597"/>
                </a:solidFill>
              </a:rPr>
              <a:t>1 </a:t>
            </a:r>
            <a:r>
              <a:rPr lang="en-US" sz="1600" dirty="0" smtClean="0">
                <a:hlinkClick r:id="rId14"/>
              </a:rPr>
              <a:t>Source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59476" cy="687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orldsustainabilityfund.nl/im/welcome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orldsustainabilityfund.nl/im/welcome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854" y="965915"/>
            <a:ext cx="7509510" cy="27127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81334" y="4197644"/>
            <a:ext cx="5767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Create The </a:t>
            </a:r>
            <a:r>
              <a:rPr lang="en-US" sz="2400" dirty="0">
                <a:latin typeface="+mn-lt"/>
              </a:rPr>
              <a:t>World </a:t>
            </a:r>
            <a:r>
              <a:rPr lang="en-US" sz="2400" dirty="0" smtClean="0">
                <a:latin typeface="+mn-lt"/>
              </a:rPr>
              <a:t>We Need Together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By transforming our lives,work, social structures &amp; economics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2" descr="http://bigpreviews.123rf.com/images/Orla/Orla1307/orla130700136/20852040-3d-gente-hombre-persona-y-una-flecha-El-equipo-se-mueve-hacia-arriba-en-la-flecha-verde-Foto-de-archiv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38677"/>
            <a:ext cx="3576261" cy="26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913" y="0"/>
            <a:ext cx="2628900" cy="3033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76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868" y="1350707"/>
            <a:ext cx="5074920" cy="450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5720" y="1346480"/>
            <a:ext cx="5071110" cy="447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fgeronde rechthoek 8"/>
          <p:cNvSpPr/>
          <p:nvPr/>
        </p:nvSpPr>
        <p:spPr>
          <a:xfrm>
            <a:off x="381837" y="1276141"/>
            <a:ext cx="10339754" cy="4722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9686611" y="532563"/>
            <a:ext cx="213025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</a:rPr>
              <a:t>rd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offer</a:t>
            </a:r>
          </a:p>
          <a:p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3200" u="sng" dirty="0" smtClean="0">
                <a:solidFill>
                  <a:schemeClr val="bg1">
                    <a:lumMod val="9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45%</a:t>
            </a:r>
          </a:p>
          <a:p>
            <a:pPr algn="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of global</a:t>
            </a:r>
          </a:p>
          <a:p>
            <a:pPr algn="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population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1380602" y="472273"/>
            <a:ext cx="5736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40 M$ SPONSOR-INVESTMENT</a:t>
            </a:r>
            <a:endParaRPr lang="en-US" dirty="0"/>
          </a:p>
        </p:txBody>
      </p:sp>
      <p:sp>
        <p:nvSpPr>
          <p:cNvPr id="11" name="TextBox 17"/>
          <p:cNvSpPr txBox="1"/>
          <p:nvPr/>
        </p:nvSpPr>
        <p:spPr>
          <a:xfrm>
            <a:off x="1386673" y="3922192"/>
            <a:ext cx="3426487" cy="369332"/>
          </a:xfrm>
          <a:prstGeom prst="rect">
            <a:avLst/>
          </a:prstGeom>
          <a:solidFill>
            <a:srgbClr val="AA9D3E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6884796" y="4195172"/>
            <a:ext cx="3426487" cy="369332"/>
          </a:xfrm>
          <a:prstGeom prst="rect">
            <a:avLst/>
          </a:prstGeom>
          <a:solidFill>
            <a:srgbClr val="AA9D3E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3392" y="5540951"/>
            <a:ext cx="3657136" cy="102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7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644" y="162791"/>
            <a:ext cx="8596312" cy="1320800"/>
          </a:xfrm>
        </p:spPr>
        <p:txBody>
          <a:bodyPr/>
          <a:lstStyle/>
          <a:p>
            <a:r>
              <a:rPr lang="en-US" dirty="0" smtClean="0"/>
              <a:t>New Board &amp; Council per 2017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2315" y="946671"/>
            <a:ext cx="4579937" cy="440997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For the Council: 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Emile van Essen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President</a:t>
            </a: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Güniz Çulcu Van Cres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Secretary</a:t>
            </a:r>
          </a:p>
          <a:p>
            <a:r>
              <a:rPr lang="en-US" dirty="0" smtClean="0">
                <a:solidFill>
                  <a:schemeClr val="tx1"/>
                </a:solidFill>
                <a:hlinkClick r:id="rId4"/>
              </a:rPr>
              <a:t>Lisinka Ulatowska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U.N. Relations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Eduard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Treasurer ? 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383" y="4766529"/>
            <a:ext cx="4572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943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509155" y="960882"/>
            <a:ext cx="5798127" cy="440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chemeClr val="accent2"/>
                </a:solidFill>
              </a:rPr>
              <a:t>For the Board: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Lin Luo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–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President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Zaida Abdoel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Secretary, HRM &amp; Mgt Bureau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/>
            </a:pPr>
            <a:r>
              <a:rPr lang="en-US" dirty="0" smtClean="0">
                <a:hlinkClick r:id="rId9"/>
              </a:rPr>
              <a:t>Harold N. </a:t>
            </a:r>
            <a:r>
              <a:rPr lang="en-US" dirty="0" err="1" smtClean="0">
                <a:hlinkClick r:id="rId9"/>
              </a:rPr>
              <a:t>Dhalganjansing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Treasurer &amp; Finance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Ahmad Ashan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Vice Treasurer &amp; Finance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Nicola Hornsby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‐ Informatics &amp; Security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/>
            </a:pPr>
            <a:r>
              <a:rPr lang="en-US" dirty="0" smtClean="0">
                <a:hlinkClick r:id="rId12"/>
              </a:rPr>
              <a:t>Marieke Obdam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Vice Marketing &amp; Sales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/>
            </a:pPr>
            <a:r>
              <a:rPr lang="en-US" dirty="0" smtClean="0">
                <a:hlinkClick r:id="rId13"/>
              </a:rPr>
              <a:t>Danny Giesbers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‐ Strategy</a:t>
            </a:r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57735" y="3006535"/>
            <a:ext cx="5839639" cy="336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43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573954" y="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Departments, Units &amp; </a:t>
            </a:r>
            <a:r>
              <a:rPr lang="en-US" sz="3600" dirty="0" smtClean="0">
                <a:solidFill>
                  <a:schemeClr val="accent1"/>
                </a:solidFill>
              </a:rPr>
              <a:t>Process Modeling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4" y="742052"/>
            <a:ext cx="11099100" cy="320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579" y="4104374"/>
            <a:ext cx="3487833" cy="199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12069" y="4343406"/>
            <a:ext cx="2893653" cy="56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BSc 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Targets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9071" y="4042063"/>
            <a:ext cx="4426095" cy="219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5157259" y="5645280"/>
            <a:ext cx="2893653" cy="56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Alignment 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Protocol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158612" y="4332864"/>
            <a:ext cx="2893653" cy="56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Meeting 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plan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0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43" y="6341037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687" y="100488"/>
            <a:ext cx="5077628" cy="32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1474" y="3516918"/>
            <a:ext cx="5055578" cy="3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984" y="1145868"/>
            <a:ext cx="6879045" cy="441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40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11248666" cy="1320800"/>
          </a:xfrm>
        </p:spPr>
        <p:txBody>
          <a:bodyPr/>
          <a:lstStyle/>
          <a:p>
            <a:r>
              <a:rPr lang="en-US" dirty="0" smtClean="0"/>
              <a:t>Climate and Social Economic Solutions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26" name="AutoShape 2" descr="http://worldsustainabilityfund.nl/im/welcome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orldsustainabilityfund.nl/im/welcome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677863" y="1533839"/>
            <a:ext cx="8596312" cy="4232890"/>
          </a:xfrm>
        </p:spPr>
        <p:txBody>
          <a:bodyPr/>
          <a:lstStyle/>
          <a:p>
            <a:r>
              <a:rPr lang="en-US" dirty="0" smtClean="0"/>
              <a:t>1. The United Nations arranged technological green standards –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CDM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2. And asked every country to write a green and social plan –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INDC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 smtClean="0"/>
          </a:p>
          <a:p>
            <a:r>
              <a:rPr lang="en-US" dirty="0" smtClean="0"/>
              <a:t>3. Also they asked financial institutions to support –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CDP</a:t>
            </a:r>
            <a:endParaRPr lang="en-US" dirty="0" smtClean="0"/>
          </a:p>
          <a:p>
            <a:r>
              <a:rPr lang="en-US" dirty="0" smtClean="0"/>
              <a:t>4. Then they delivered a global Agenda 2015–2030 –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SDG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5. And asked everyone to support, so … 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2000" b="1" dirty="0" smtClean="0">
                <a:solidFill>
                  <a:srgbClr val="90C226"/>
                </a:solidFill>
              </a:rPr>
              <a:t>WSF supports with massive capacity building</a:t>
            </a:r>
            <a:endParaRPr lang="en-US" b="1" dirty="0" smtClean="0">
              <a:solidFill>
                <a:srgbClr val="90C226"/>
              </a:solidFill>
            </a:endParaRPr>
          </a:p>
          <a:p>
            <a:pPr algn="ctr">
              <a:buNone/>
            </a:pPr>
            <a:r>
              <a:rPr lang="en-US" dirty="0" smtClean="0"/>
              <a:t>By connecting those points</a:t>
            </a:r>
          </a:p>
          <a:p>
            <a:pPr algn="ctr">
              <a:buNone/>
            </a:pPr>
            <a:r>
              <a:rPr lang="en-US" dirty="0" smtClean="0"/>
              <a:t>For best practice samples </a:t>
            </a:r>
          </a:p>
          <a:p>
            <a:pPr algn="ctr">
              <a:buNone/>
            </a:pPr>
            <a:r>
              <a:rPr lang="en-US" dirty="0" smtClean="0"/>
              <a:t>In every country within three years</a:t>
            </a:r>
          </a:p>
          <a:p>
            <a:pPr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9683533" y="6007198"/>
            <a:ext cx="2074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WSF How</a:t>
            </a:r>
            <a:endParaRPr lang="en-US" sz="3600" dirty="0">
              <a:latin typeface="+mn-lt"/>
            </a:endParaRPr>
          </a:p>
        </p:txBody>
      </p:sp>
      <p:pic>
        <p:nvPicPr>
          <p:cNvPr id="9" name="image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75" y="6330363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775" y="0"/>
            <a:ext cx="3004225" cy="301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677863" y="358775"/>
            <a:ext cx="8596312" cy="736600"/>
          </a:xfrm>
        </p:spPr>
        <p:txBody>
          <a:bodyPr/>
          <a:lstStyle/>
          <a:p>
            <a:r>
              <a:rPr lang="en-US" dirty="0" smtClean="0"/>
              <a:t>WSF Country Program, sample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7100" y="1328738"/>
          <a:ext cx="7825962" cy="4430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3018">
                  <a:extLst>
                    <a:ext uri="{9D8B030D-6E8A-4147-A177-3AD203B41FA5}"/>
                  </a:extLst>
                </a:gridCol>
                <a:gridCol w="3842944">
                  <a:extLst>
                    <a:ext uri="{9D8B030D-6E8A-4147-A177-3AD203B41FA5}"/>
                  </a:extLst>
                </a:gridCol>
              </a:tblGrid>
              <a:tr h="6519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Renewable Energy (WIND)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10,000,000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/>
                </a:extLst>
              </a:tr>
              <a:tr h="3889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Renewable Energy (SOLAR)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10,000,000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/>
                </a:extLst>
              </a:tr>
              <a:tr h="3889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Renewable Energy (HYDRO)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10,000,000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/>
                </a:extLst>
              </a:tr>
              <a:tr h="3889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Distribution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10,000,000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/>
                </a:extLst>
              </a:tr>
              <a:tr h="3889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Demand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10,000,000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/>
                </a:extLst>
              </a:tr>
              <a:tr h="3889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10,000,000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/>
                </a:extLst>
              </a:tr>
              <a:tr h="3889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 Handling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10,000,000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/>
                </a:extLst>
              </a:tr>
              <a:tr h="3889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Afforestation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10,000,000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/>
                </a:extLst>
              </a:tr>
              <a:tr h="27787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Reforestation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10,000,000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/>
                </a:extLst>
              </a:tr>
              <a:tr h="3889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10,000,000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/>
                </a:extLst>
              </a:tr>
              <a:tr h="38895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 Investment</a:t>
                      </a:r>
                      <a:r>
                        <a:rPr lang="en-US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0.5 till 1%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100,000,000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426" name="Rectangle 5"/>
          <p:cNvSpPr>
            <a:spLocks noChangeArrowheads="1"/>
          </p:cNvSpPr>
          <p:nvPr/>
        </p:nvSpPr>
        <p:spPr bwMode="auto">
          <a:xfrm>
            <a:off x="381000" y="1198563"/>
            <a:ext cx="782637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4572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  Priority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Projects Profiles     Amount in USD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642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6963" y="501363"/>
            <a:ext cx="437515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9350" y="3908425"/>
            <a:ext cx="43434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9" name="Rechthoek 7"/>
          <p:cNvSpPr>
            <a:spLocks noChangeArrowheads="1"/>
          </p:cNvSpPr>
          <p:nvPr/>
        </p:nvSpPr>
        <p:spPr bwMode="auto">
          <a:xfrm>
            <a:off x="7900988" y="3205163"/>
            <a:ext cx="3465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CDMs creating values for SDGs</a:t>
            </a:r>
            <a:endParaRPr lang="en-US">
              <a:latin typeface="Trebuchet MS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55532" y="2984058"/>
            <a:ext cx="1627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Program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U.N. protocol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9683533" y="6076022"/>
            <a:ext cx="2250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WSF What</a:t>
            </a:r>
            <a:endParaRPr lang="en-US" sz="3600" dirty="0">
              <a:latin typeface="+mn-lt"/>
            </a:endParaRPr>
          </a:p>
        </p:txBody>
      </p:sp>
      <p:pic>
        <p:nvPicPr>
          <p:cNvPr id="11" name="imag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740" y="6355105"/>
            <a:ext cx="2584814" cy="516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9348</TotalTime>
  <Words>638</Words>
  <Application>Microsoft Office PowerPoint</Application>
  <PresentationFormat>Aangepast</PresentationFormat>
  <Paragraphs>157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Facet</vt:lpstr>
      <vt:lpstr>Dia 1</vt:lpstr>
      <vt:lpstr>Dia 2</vt:lpstr>
      <vt:lpstr>Dia 3</vt:lpstr>
      <vt:lpstr>Dia 4</vt:lpstr>
      <vt:lpstr>New Board &amp; Council per 2017</vt:lpstr>
      <vt:lpstr>Dia 6</vt:lpstr>
      <vt:lpstr>Dia 7</vt:lpstr>
      <vt:lpstr>Climate and Social Economic Solutions</vt:lpstr>
      <vt:lpstr>WSF Country Program, sample</vt:lpstr>
      <vt:lpstr>… Country Manager, Sample</vt:lpstr>
      <vt:lpstr>Production &amp; structured finance </vt:lpstr>
      <vt:lpstr>Overview initial project design on paper for UN CER and start of implementation</vt:lpstr>
      <vt:lpstr>PDD Income &amp; Spending Plan</vt:lpstr>
      <vt:lpstr>CDPM COUNTRY 1ste Year, 1 MIL USD PLAN</vt:lpstr>
      <vt:lpstr>Dia 15</vt:lpstr>
      <vt:lpstr>Financial risk - Initial investment</vt:lpstr>
      <vt:lpstr>Sign the Sponsor-Investor Agreement Benefits</vt:lpstr>
      <vt:lpstr>Dia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Sustainability Fund</dc:title>
  <dc:creator>Username</dc:creator>
  <cp:lastModifiedBy>Emile van Essen</cp:lastModifiedBy>
  <cp:revision>230</cp:revision>
  <dcterms:created xsi:type="dcterms:W3CDTF">2016-06-21T15:43:38Z</dcterms:created>
  <dcterms:modified xsi:type="dcterms:W3CDTF">2016-11-29T17:54:51Z</dcterms:modified>
</cp:coreProperties>
</file>